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5143500" cy="9144000"/>
  <p:embeddedFontLst>
    <p:embeddedFont>
      <p:font typeface="Quattrocento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64" d="100"/>
          <a:sy n="164" d="100"/>
        </p:scale>
        <p:origin x="-11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4CCA-A73B-4095-B367-DD7F7320A7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815F4-7344-4AB6-B9A4-89F3175D5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413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-5-8.svg"/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-5-6.svg"/><Relationship Id="rId5" Type="http://schemas.openxmlformats.org/officeDocument/2006/relationships/image" Target="../media/image-5-4.svg"/><Relationship Id="rId4" Type="http://schemas.openxmlformats.org/officeDocument/2006/relationships/image" Target="../media/image-5-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-9-8.svg"/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-9-6.svg"/><Relationship Id="rId5" Type="http://schemas.openxmlformats.org/officeDocument/2006/relationships/image" Target="../media/image-9-4.svg"/><Relationship Id="rId4" Type="http://schemas.openxmlformats.org/officeDocument/2006/relationships/image" Target="../media/image-9-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52577" y="1363712"/>
            <a:ext cx="4667845" cy="769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Гепатобилиарная хирургия: проект развития 2026–2028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52577" y="2329904"/>
            <a:ext cx="4667845" cy="1047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Системный отраслевой проект по повышению доступности, безопасности и клинической эффективности специализированной гепатобилиарной хирургической помощи в Российской Федерации.</a:t>
            </a:r>
            <a:endParaRPr lang="en-US" sz="1250" dirty="0"/>
          </a:p>
        </p:txBody>
      </p:sp>
      <p:sp>
        <p:nvSpPr>
          <p:cNvPr id="5" name="Shape 2"/>
          <p:cNvSpPr/>
          <p:nvPr/>
        </p:nvSpPr>
        <p:spPr>
          <a:xfrm>
            <a:off x="3952577" y="3529087"/>
            <a:ext cx="1956867" cy="245938"/>
          </a:xfrm>
          <a:prstGeom prst="roundRect">
            <a:avLst>
              <a:gd name="adj" fmla="val 6388"/>
            </a:avLst>
          </a:prstGeom>
          <a:solidFill>
            <a:srgbClr val="441709"/>
          </a:solidFill>
          <a:ln/>
        </p:spPr>
      </p:sp>
      <p:sp>
        <p:nvSpPr>
          <p:cNvPr id="6" name="Text 3"/>
          <p:cNvSpPr/>
          <p:nvPr/>
        </p:nvSpPr>
        <p:spPr>
          <a:xfrm>
            <a:off x="4031084" y="3568303"/>
            <a:ext cx="1799853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ОФИЦИАЛЬНО-ДЕЛОВОЙ ФОРМАТ</a:t>
            </a:r>
            <a:endParaRPr lang="en-US" sz="800" dirty="0"/>
          </a:p>
        </p:txBody>
      </p:sp>
      <p:sp>
        <p:nvSpPr>
          <p:cNvPr id="7" name="Shape 4"/>
          <p:cNvSpPr/>
          <p:nvPr/>
        </p:nvSpPr>
        <p:spPr>
          <a:xfrm>
            <a:off x="5974854" y="3524324"/>
            <a:ext cx="855836" cy="255463"/>
          </a:xfrm>
          <a:prstGeom prst="roundRect">
            <a:avLst>
              <a:gd name="adj" fmla="val 6149"/>
            </a:avLst>
          </a:prstGeom>
          <a:noFill/>
          <a:ln w="4763">
            <a:solidFill>
              <a:srgbClr val="EF9C8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058123" y="3568303"/>
            <a:ext cx="689297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2026–2028 ГГ.</a:t>
            </a:r>
            <a:endParaRPr lang="en-US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2467049"/>
            <a:ext cx="8096845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0869" y="327720"/>
            <a:ext cx="4913263" cy="589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Ожидаемые результаты и значимость проекта</a:t>
            </a:r>
            <a:endParaRPr lang="en-US" sz="1850" dirty="0"/>
          </a:p>
        </p:txBody>
      </p:sp>
      <p:sp>
        <p:nvSpPr>
          <p:cNvPr id="4" name="Shape 1"/>
          <p:cNvSpPr/>
          <p:nvPr/>
        </p:nvSpPr>
        <p:spPr>
          <a:xfrm>
            <a:off x="400869" y="1032272"/>
            <a:ext cx="4913263" cy="705371"/>
          </a:xfrm>
          <a:prstGeom prst="roundRect">
            <a:avLst>
              <a:gd name="adj" fmla="val 9723"/>
            </a:avLst>
          </a:prstGeom>
          <a:solidFill>
            <a:srgbClr val="123332"/>
          </a:solidFill>
          <a:ln w="14288">
            <a:solidFill>
              <a:srgbClr val="4A6B6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386581" y="1032272"/>
            <a:ext cx="57150" cy="705371"/>
          </a:xfrm>
          <a:prstGeom prst="roundRect">
            <a:avLst>
              <a:gd name="adj" fmla="val 26307"/>
            </a:avLst>
          </a:prstGeom>
          <a:solidFill>
            <a:srgbClr val="EF9C82"/>
          </a:solidFill>
          <a:ln/>
        </p:spPr>
      </p:sp>
      <p:sp>
        <p:nvSpPr>
          <p:cNvPr id="6" name="Text 3"/>
          <p:cNvSpPr/>
          <p:nvPr/>
        </p:nvSpPr>
        <p:spPr>
          <a:xfrm>
            <a:off x="558180" y="1146721"/>
            <a:ext cx="2569443" cy="14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Снижение послеоперационной летальности</a:t>
            </a:r>
            <a:endParaRPr lang="en-US" sz="900" dirty="0"/>
          </a:p>
        </p:txBody>
      </p:sp>
      <p:sp>
        <p:nvSpPr>
          <p:cNvPr id="7" name="Text 4"/>
          <p:cNvSpPr/>
          <p:nvPr/>
        </p:nvSpPr>
        <p:spPr>
          <a:xfrm>
            <a:off x="558180" y="1340123"/>
            <a:ext cx="4641503" cy="283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Стандартизация протоколов и сертификация персонала обеспечат контролируемое снижение частоты критических осложнений.</a:t>
            </a:r>
            <a:endParaRPr lang="en-US" sz="750" dirty="0"/>
          </a:p>
        </p:txBody>
      </p:sp>
      <p:sp>
        <p:nvSpPr>
          <p:cNvPr id="8" name="Shape 5"/>
          <p:cNvSpPr/>
          <p:nvPr/>
        </p:nvSpPr>
        <p:spPr>
          <a:xfrm>
            <a:off x="400869" y="1814364"/>
            <a:ext cx="4913263" cy="705371"/>
          </a:xfrm>
          <a:prstGeom prst="roundRect">
            <a:avLst>
              <a:gd name="adj" fmla="val 9723"/>
            </a:avLst>
          </a:prstGeom>
          <a:solidFill>
            <a:srgbClr val="123332"/>
          </a:solidFill>
          <a:ln w="14288">
            <a:solidFill>
              <a:srgbClr val="4A6B6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86581" y="1814364"/>
            <a:ext cx="57150" cy="705371"/>
          </a:xfrm>
          <a:prstGeom prst="roundRect">
            <a:avLst>
              <a:gd name="adj" fmla="val 26307"/>
            </a:avLst>
          </a:prstGeom>
          <a:solidFill>
            <a:srgbClr val="EF9C82"/>
          </a:solidFill>
          <a:ln/>
        </p:spPr>
      </p:sp>
      <p:sp>
        <p:nvSpPr>
          <p:cNvPr id="10" name="Text 7"/>
          <p:cNvSpPr/>
          <p:nvPr/>
        </p:nvSpPr>
        <p:spPr>
          <a:xfrm>
            <a:off x="558180" y="1928813"/>
            <a:ext cx="1847031" cy="14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Онкологическая радикальность</a:t>
            </a:r>
            <a:endParaRPr lang="en-US" sz="900" dirty="0"/>
          </a:p>
        </p:txBody>
      </p:sp>
      <p:sp>
        <p:nvSpPr>
          <p:cNvPr id="11" name="Text 8"/>
          <p:cNvSpPr/>
          <p:nvPr/>
        </p:nvSpPr>
        <p:spPr>
          <a:xfrm>
            <a:off x="558180" y="2122215"/>
            <a:ext cx="4641503" cy="283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Повышение доли R0-резекций и качества лимфодиссекции при злокачественных поражениях гепатопанкреатодуоденальной зоны.</a:t>
            </a:r>
            <a:endParaRPr lang="en-US" sz="750" dirty="0"/>
          </a:p>
        </p:txBody>
      </p:sp>
      <p:sp>
        <p:nvSpPr>
          <p:cNvPr id="12" name="Shape 9"/>
          <p:cNvSpPr/>
          <p:nvPr/>
        </p:nvSpPr>
        <p:spPr>
          <a:xfrm>
            <a:off x="400869" y="2596455"/>
            <a:ext cx="4913263" cy="705371"/>
          </a:xfrm>
          <a:prstGeom prst="roundRect">
            <a:avLst>
              <a:gd name="adj" fmla="val 9723"/>
            </a:avLst>
          </a:prstGeom>
          <a:solidFill>
            <a:srgbClr val="123332"/>
          </a:solidFill>
          <a:ln w="14288">
            <a:solidFill>
              <a:srgbClr val="4A6B6A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386581" y="2596455"/>
            <a:ext cx="57150" cy="705371"/>
          </a:xfrm>
          <a:prstGeom prst="roundRect">
            <a:avLst>
              <a:gd name="adj" fmla="val 26307"/>
            </a:avLst>
          </a:prstGeom>
          <a:solidFill>
            <a:srgbClr val="EF9C82"/>
          </a:solidFill>
          <a:ln/>
        </p:spPr>
      </p:sp>
      <p:sp>
        <p:nvSpPr>
          <p:cNvPr id="14" name="Text 11"/>
          <p:cNvSpPr/>
          <p:nvPr/>
        </p:nvSpPr>
        <p:spPr>
          <a:xfrm>
            <a:off x="558180" y="2710904"/>
            <a:ext cx="1342355" cy="14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Оптимизация ресурсов</a:t>
            </a:r>
            <a:endParaRPr lang="en-US" sz="900" dirty="0"/>
          </a:p>
        </p:txBody>
      </p:sp>
      <p:sp>
        <p:nvSpPr>
          <p:cNvPr id="15" name="Text 12"/>
          <p:cNvSpPr/>
          <p:nvPr/>
        </p:nvSpPr>
        <p:spPr>
          <a:xfrm>
            <a:off x="558180" y="2904306"/>
            <a:ext cx="4641503" cy="283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Сокращение сроков госпитализации, внедрение ERAS-протоколов и рациональное использование дорогостоящего оборудования.</a:t>
            </a:r>
            <a:endParaRPr lang="en-US" sz="750" dirty="0"/>
          </a:p>
        </p:txBody>
      </p:sp>
      <p:sp>
        <p:nvSpPr>
          <p:cNvPr id="16" name="Shape 13"/>
          <p:cNvSpPr/>
          <p:nvPr/>
        </p:nvSpPr>
        <p:spPr>
          <a:xfrm>
            <a:off x="400869" y="3378547"/>
            <a:ext cx="4913263" cy="705371"/>
          </a:xfrm>
          <a:prstGeom prst="roundRect">
            <a:avLst>
              <a:gd name="adj" fmla="val 9723"/>
            </a:avLst>
          </a:prstGeom>
          <a:solidFill>
            <a:srgbClr val="123332"/>
          </a:solidFill>
          <a:ln w="14288">
            <a:solidFill>
              <a:srgbClr val="4A6B6A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386581" y="3378547"/>
            <a:ext cx="57150" cy="705371"/>
          </a:xfrm>
          <a:prstGeom prst="roundRect">
            <a:avLst>
              <a:gd name="adj" fmla="val 26307"/>
            </a:avLst>
          </a:prstGeom>
          <a:solidFill>
            <a:srgbClr val="EF9C82"/>
          </a:solidFill>
          <a:ln/>
        </p:spPr>
      </p:sp>
      <p:sp>
        <p:nvSpPr>
          <p:cNvPr id="18" name="Text 15"/>
          <p:cNvSpPr/>
          <p:nvPr/>
        </p:nvSpPr>
        <p:spPr>
          <a:xfrm>
            <a:off x="558180" y="3492996"/>
            <a:ext cx="1430834" cy="14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Системная устойчивость</a:t>
            </a:r>
            <a:endParaRPr lang="en-US" sz="900" dirty="0"/>
          </a:p>
        </p:txBody>
      </p:sp>
      <p:sp>
        <p:nvSpPr>
          <p:cNvPr id="19" name="Text 16"/>
          <p:cNvSpPr/>
          <p:nvPr/>
        </p:nvSpPr>
        <p:spPr>
          <a:xfrm>
            <a:off x="558180" y="3686398"/>
            <a:ext cx="4641503" cy="283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Прозрачный мониторинг исходов, сеть референс-центров и наставничества обеспечат долгосрочное развитие отрасли до 2031 г. и далее.</a:t>
            </a:r>
            <a:endParaRPr lang="en-US" sz="750" dirty="0"/>
          </a:p>
        </p:txBody>
      </p:sp>
      <p:sp>
        <p:nvSpPr>
          <p:cNvPr id="20" name="Shape 17"/>
          <p:cNvSpPr/>
          <p:nvPr/>
        </p:nvSpPr>
        <p:spPr>
          <a:xfrm>
            <a:off x="400869" y="4170238"/>
            <a:ext cx="4913263" cy="645468"/>
          </a:xfrm>
          <a:prstGeom prst="roundRect">
            <a:avLst>
              <a:gd name="adj" fmla="val 2329"/>
            </a:avLst>
          </a:prstGeom>
          <a:solidFill>
            <a:srgbClr val="022349"/>
          </a:solidFill>
          <a:ln/>
        </p:spPr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30" y="4307756"/>
            <a:ext cx="125239" cy="100161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726430" y="4271963"/>
            <a:ext cx="4487540" cy="424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Все нормативные ссылки приведены в действующих редакциях. При подготовке официальной документации рекомендуется сверить номера приказов с актуальными реестрами Минздрава РФ на дату подписания.</a:t>
            </a:r>
            <a:endParaRPr lang="en-US" sz="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7281" y="476920"/>
            <a:ext cx="3229570" cy="372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Обоснование проекта</a:t>
            </a:r>
            <a:endParaRPr lang="en-US" sz="2300" dirty="0"/>
          </a:p>
        </p:txBody>
      </p:sp>
      <p:sp>
        <p:nvSpPr>
          <p:cNvPr id="4" name="Text 1"/>
          <p:cNvSpPr/>
          <p:nvPr/>
        </p:nvSpPr>
        <p:spPr>
          <a:xfrm>
            <a:off x="507281" y="1034132"/>
            <a:ext cx="4700439" cy="1247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Гепатобилиарная хирургия — один из наиболее сложных и высокорискованных разделов абдоминальной хирургии, требующий глубокого владения топографической анатомией, интраоперационной навигацией и точным контролем паренхиматозного кровотечения.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507281" y="2420243"/>
            <a:ext cx="4700439" cy="224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Несмотря на внедрение современных энергетических платформ и мультидисциплинарных алгоритмов, сохраняется значительная </a:t>
            </a: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региональная дифференциация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в доступности помощи. Высокая частота послеоперационных осложнений — желчеистечение, внутрибрюшные кровотечения, острая печёночная недостаточность, холангит, послеоперационный панкреатит — обусловлена неравномерностью подготовки кадров и отсутствием унифицированных протоколов.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697632"/>
            <a:ext cx="3080221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Цель проекта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719882" y="1491630"/>
            <a:ext cx="7900541" cy="1308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Повышение доступности, безопасности и клинической эффективности специализированной гепатобилиарной хирургической помощи за счёт внедрения унифицированных клинических протоколов, обязательной подготовки и сертификации персонала, модернизации материально-технической базы и создания регионально-федеральной системы мониторинга качества медицинских исходов в период 2026–2028 гг.</a:t>
            </a:r>
            <a:endParaRPr lang="en-US" sz="1250" dirty="0"/>
          </a:p>
        </p:txBody>
      </p:sp>
      <p:sp>
        <p:nvSpPr>
          <p:cNvPr id="4" name="Shape 2"/>
          <p:cNvSpPr/>
          <p:nvPr/>
        </p:nvSpPr>
        <p:spPr>
          <a:xfrm>
            <a:off x="523577" y="1344364"/>
            <a:ext cx="14288" cy="1603474"/>
          </a:xfrm>
          <a:prstGeom prst="rect">
            <a:avLst/>
          </a:prstGeom>
          <a:solidFill>
            <a:srgbClr val="EF9C82"/>
          </a:solidFill>
          <a:ln/>
        </p:spPr>
      </p:sp>
      <p:sp>
        <p:nvSpPr>
          <p:cNvPr id="5" name="Text 3"/>
          <p:cNvSpPr/>
          <p:nvPr/>
        </p:nvSpPr>
        <p:spPr>
          <a:xfrm>
            <a:off x="523577" y="3160514"/>
            <a:ext cx="2589833" cy="431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3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5000+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1048420" y="3756050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Специалистов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523577" y="4027066"/>
            <a:ext cx="2589833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Сертифицированных хирургов, анестезиологов и медсестёр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3277046" y="3160514"/>
            <a:ext cx="2589833" cy="431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3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80%</a:t>
            </a:r>
            <a:endParaRPr lang="en-US" sz="3400" dirty="0"/>
          </a:p>
        </p:txBody>
      </p:sp>
      <p:sp>
        <p:nvSpPr>
          <p:cNvPr id="9" name="Text 7"/>
          <p:cNvSpPr/>
          <p:nvPr/>
        </p:nvSpPr>
        <p:spPr>
          <a:xfrm>
            <a:off x="3801889" y="3756050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Оснащённость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3277046" y="4027066"/>
            <a:ext cx="2589833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 современному стандарту к концу 2027 г.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6030516" y="3160514"/>
            <a:ext cx="2589907" cy="431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3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3400" dirty="0"/>
          </a:p>
        </p:txBody>
      </p:sp>
      <p:sp>
        <p:nvSpPr>
          <p:cNvPr id="12" name="Text 10"/>
          <p:cNvSpPr/>
          <p:nvPr/>
        </p:nvSpPr>
        <p:spPr>
          <a:xfrm>
            <a:off x="6555432" y="3756050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Года реализации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6030516" y="4027066"/>
            <a:ext cx="2589907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Системного отраслевого вмешательства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7281" y="398785"/>
            <a:ext cx="7287295" cy="372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Основные задачи: организация и стандартизация</a:t>
            </a:r>
            <a:endParaRPr lang="en-US" sz="2300" dirty="0"/>
          </a:p>
        </p:txBody>
      </p:sp>
      <p:sp>
        <p:nvSpPr>
          <p:cNvPr id="3" name="Shape 1"/>
          <p:cNvSpPr/>
          <p:nvPr/>
        </p:nvSpPr>
        <p:spPr>
          <a:xfrm>
            <a:off x="507281" y="1017389"/>
            <a:ext cx="2627933" cy="3727252"/>
          </a:xfrm>
          <a:prstGeom prst="roundRect">
            <a:avLst>
              <a:gd name="adj" fmla="val 724"/>
            </a:avLst>
          </a:prstGeom>
          <a:solidFill>
            <a:srgbClr val="123332"/>
          </a:solidFill>
          <a:ln w="14288">
            <a:solidFill>
              <a:srgbClr val="4A6B6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21568" y="1031677"/>
            <a:ext cx="2599358" cy="380405"/>
          </a:xfrm>
          <a:prstGeom prst="roundRect">
            <a:avLst>
              <a:gd name="adj" fmla="val 494"/>
            </a:avLst>
          </a:prstGeom>
          <a:solidFill>
            <a:srgbClr val="315251"/>
          </a:solidFill>
          <a:ln/>
        </p:spPr>
      </p:sp>
      <p:sp>
        <p:nvSpPr>
          <p:cNvPr id="5" name="Text 3"/>
          <p:cNvSpPr/>
          <p:nvPr/>
        </p:nvSpPr>
        <p:spPr>
          <a:xfrm>
            <a:off x="1726109" y="1102965"/>
            <a:ext cx="190202" cy="23775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48370" y="1534864"/>
            <a:ext cx="2345754" cy="249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Референс-центры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48370" y="1858119"/>
            <a:ext cx="2345754" cy="1497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Создание экспертных рабочих групп и сети референс-центров с функциями методического сопровождения, кураторства и супервизии.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3257996" y="1017389"/>
            <a:ext cx="2627933" cy="3727252"/>
          </a:xfrm>
          <a:prstGeom prst="roundRect">
            <a:avLst>
              <a:gd name="adj" fmla="val 724"/>
            </a:avLst>
          </a:prstGeom>
          <a:solidFill>
            <a:srgbClr val="123332"/>
          </a:solidFill>
          <a:ln w="14288">
            <a:solidFill>
              <a:srgbClr val="4A6B6A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3272284" y="1031677"/>
            <a:ext cx="2599358" cy="380405"/>
          </a:xfrm>
          <a:prstGeom prst="roundRect">
            <a:avLst>
              <a:gd name="adj" fmla="val 494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4476824" y="1102965"/>
            <a:ext cx="190202" cy="23775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3399086" y="1534864"/>
            <a:ext cx="2345754" cy="249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Аудит оснащ</a:t>
            </a: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ения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3399086" y="1858119"/>
            <a:ext cx="2345754" cy="1747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Комплексный аудит стационаров и ОРИТ: УЗ-аспираторы, интраоперационная холангиография, навигационные модули, энергетические платформы.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6008712" y="1017389"/>
            <a:ext cx="2627933" cy="3727252"/>
          </a:xfrm>
          <a:prstGeom prst="roundRect">
            <a:avLst>
              <a:gd name="adj" fmla="val 724"/>
            </a:avLst>
          </a:prstGeom>
          <a:solidFill>
            <a:srgbClr val="123332"/>
          </a:solidFill>
          <a:ln w="14288">
            <a:solidFill>
              <a:srgbClr val="4A6B6A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6023000" y="1031677"/>
            <a:ext cx="2599358" cy="380405"/>
          </a:xfrm>
          <a:prstGeom prst="roundRect">
            <a:avLst>
              <a:gd name="adj" fmla="val 494"/>
            </a:avLst>
          </a:prstGeom>
          <a:solidFill>
            <a:srgbClr val="315251"/>
          </a:solidFill>
          <a:ln/>
        </p:spPr>
      </p:sp>
      <p:sp>
        <p:nvSpPr>
          <p:cNvPr id="15" name="Text 13"/>
          <p:cNvSpPr/>
          <p:nvPr/>
        </p:nvSpPr>
        <p:spPr>
          <a:xfrm>
            <a:off x="7227540" y="1102965"/>
            <a:ext cx="190202" cy="23775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6149801" y="1534864"/>
            <a:ext cx="2345754" cy="249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Клинические протоколы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6149801" y="1858119"/>
            <a:ext cx="2345754" cy="2745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Разработка унифицированных протоколов: холецистэктомия, холедохолитотомия, билиодигестивные анастомозы, резекции печени, панкреатодуоденальная резекция, коррекция стриктур.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9095" y="522015"/>
            <a:ext cx="6147420" cy="366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Основные задачи: обучение и мониторинг</a:t>
            </a:r>
            <a:endParaRPr lang="en-US" sz="2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99095" y="1126778"/>
            <a:ext cx="311869" cy="3118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9095" y="1587252"/>
            <a:ext cx="3998565" cy="243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Модуль ДПО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499095" y="1902247"/>
            <a:ext cx="3998565" cy="731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Обязательный курс «Безопасная гепатобилиарная хирургия» с процедурой допуска к самостоятельному выполнению вмешательств.</a:t>
            </a: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46265" y="1126778"/>
            <a:ext cx="311869" cy="31186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646265" y="1587252"/>
            <a:ext cx="3998640" cy="243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Симуляционная подготовка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4646265" y="1902247"/>
            <a:ext cx="3998640" cy="731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Отработка билиарной реконструкции, паренхиматозного гемостаза, сосудистого контроля и работы с ультразвуковыми диссекторами.</a:t>
            </a:r>
            <a:endParaRPr lang="en-US" sz="12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9095" y="2871192"/>
            <a:ext cx="311869" cy="31186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99095" y="3331666"/>
            <a:ext cx="3998565" cy="243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Электронный регистр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499095" y="3646661"/>
            <a:ext cx="3998565" cy="731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Единая база мониторинга конверсий, летальности, осложнений, ERAS-протоколов и онкологической радикальности (R0-резекция, лимфодиссекция).</a:t>
            </a:r>
            <a:endParaRPr lang="en-US" sz="12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646265" y="2871192"/>
            <a:ext cx="311869" cy="31186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646265" y="3331666"/>
            <a:ext cx="3998640" cy="243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Мультидисциплинарные команды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646265" y="3646661"/>
            <a:ext cx="3998640" cy="974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Интеграция хирургов, онкологов, гастроэнтерологов, радиологов, реаниматологов и клинических фармакологов в предоперационное планирование.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892522"/>
            <a:ext cx="5537597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Нормативно-правовое обеспечение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29295" y="1473771"/>
            <a:ext cx="4077295" cy="2777133"/>
          </a:xfrm>
          <a:prstGeom prst="roundRect">
            <a:avLst>
              <a:gd name="adj" fmla="val 707"/>
            </a:avLst>
          </a:prstGeom>
          <a:solidFill>
            <a:srgbClr val="1D4241"/>
          </a:solidFill>
          <a:ln/>
        </p:spPr>
      </p:sp>
      <p:sp>
        <p:nvSpPr>
          <p:cNvPr id="4" name="Text 2"/>
          <p:cNvSpPr/>
          <p:nvPr/>
        </p:nvSpPr>
        <p:spPr>
          <a:xfrm>
            <a:off x="560189" y="1604665"/>
            <a:ext cx="2417564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Федеральное законодательство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60189" y="1928068"/>
            <a:ext cx="3815507" cy="16031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ФЗ № 323-ФЗ «Об основах охраны здоровья граждан»</a:t>
            </a:r>
            <a:endParaRPr lang="en-US" sz="10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Приказ Минздрава № 918н — порядок оказания хирургической помощи</a:t>
            </a:r>
            <a:endParaRPr lang="en-US" sz="10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Приказ № 495н — стандарты оснащения стационаров и ОРИТ</a:t>
            </a:r>
            <a:endParaRPr lang="en-US" sz="10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Приказ № 203н — критерии оценки качества медицинской помощи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736455" y="1604665"/>
            <a:ext cx="1775668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Отраслевые документы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736455" y="1928068"/>
            <a:ext cx="3888730" cy="2277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Клинические рекомендации Минздрава РФ и НМИЦ (2025–2026 гг.)</a:t>
            </a:r>
            <a:endParaRPr lang="en-US" sz="10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Федеральная программа развития онкологической службы</a:t>
            </a:r>
            <a:endParaRPr lang="en-US" sz="10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СанПиН 3.3686-21 по профилактике инфекционных болезней</a:t>
            </a:r>
            <a:endParaRPr lang="en-US" sz="10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Нормативы ДПО, аккредитации и профессиональных реестров</a:t>
            </a:r>
            <a:endParaRPr lang="en-US" sz="1000" dirty="0"/>
          </a:p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ГОСТ Р и техрегламенты на специализированное оборудование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601861"/>
            <a:ext cx="4282753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Календарный план: 2026 год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564856" y="1248594"/>
            <a:ext cx="14288" cy="3292971"/>
          </a:xfrm>
          <a:prstGeom prst="roundRect">
            <a:avLst>
              <a:gd name="adj" fmla="val 137435"/>
            </a:avLst>
          </a:prstGeom>
          <a:solidFill>
            <a:srgbClr val="4A6B6A"/>
          </a:solidFill>
          <a:ln/>
        </p:spPr>
      </p:sp>
      <p:sp>
        <p:nvSpPr>
          <p:cNvPr id="4" name="Shape 2"/>
          <p:cNvSpPr/>
          <p:nvPr/>
        </p:nvSpPr>
        <p:spPr>
          <a:xfrm>
            <a:off x="4046339" y="1388715"/>
            <a:ext cx="392683" cy="14288"/>
          </a:xfrm>
          <a:prstGeom prst="roundRect">
            <a:avLst>
              <a:gd name="adj" fmla="val 137435"/>
            </a:avLst>
          </a:prstGeom>
          <a:solidFill>
            <a:srgbClr val="4A6B6A"/>
          </a:solidFill>
          <a:ln/>
        </p:spPr>
      </p:sp>
      <p:sp>
        <p:nvSpPr>
          <p:cNvPr id="5" name="Shape 3"/>
          <p:cNvSpPr/>
          <p:nvPr/>
        </p:nvSpPr>
        <p:spPr>
          <a:xfrm>
            <a:off x="4424735" y="1248594"/>
            <a:ext cx="294531" cy="294531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6" name="Text 4"/>
          <p:cNvSpPr/>
          <p:nvPr/>
        </p:nvSpPr>
        <p:spPr>
          <a:xfrm>
            <a:off x="4479615" y="1280368"/>
            <a:ext cx="184770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2377380" y="1293540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 квартал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523577" y="1564556"/>
            <a:ext cx="3393877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Создание экспертных рабочих групп и сети референс-центров. Утверждение региональных дорожных карт.</a:t>
            </a:r>
            <a:endParaRPr lang="en-US" sz="1000" dirty="0"/>
          </a:p>
        </p:txBody>
      </p:sp>
      <p:sp>
        <p:nvSpPr>
          <p:cNvPr id="9" name="Shape 7"/>
          <p:cNvSpPr/>
          <p:nvPr/>
        </p:nvSpPr>
        <p:spPr>
          <a:xfrm>
            <a:off x="4704978" y="2174081"/>
            <a:ext cx="392683" cy="14288"/>
          </a:xfrm>
          <a:prstGeom prst="roundRect">
            <a:avLst>
              <a:gd name="adj" fmla="val 137435"/>
            </a:avLst>
          </a:prstGeom>
          <a:solidFill>
            <a:srgbClr val="4A6B6A"/>
          </a:solidFill>
          <a:ln/>
        </p:spPr>
      </p:sp>
      <p:sp>
        <p:nvSpPr>
          <p:cNvPr id="10" name="Shape 8"/>
          <p:cNvSpPr/>
          <p:nvPr/>
        </p:nvSpPr>
        <p:spPr>
          <a:xfrm>
            <a:off x="4424735" y="2033960"/>
            <a:ext cx="294531" cy="294531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11" name="Text 9"/>
          <p:cNvSpPr/>
          <p:nvPr/>
        </p:nvSpPr>
        <p:spPr>
          <a:xfrm>
            <a:off x="4479615" y="2065734"/>
            <a:ext cx="184770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5226546" y="2078906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I–II квартал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5226546" y="2349922"/>
            <a:ext cx="3393877" cy="837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Аудит оснащения стационаров и ОРИТ. Формирование перечня необходимого дооснащения. Внедрение единого электронного регистра.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4046339" y="2881759"/>
            <a:ext cx="392683" cy="14288"/>
          </a:xfrm>
          <a:prstGeom prst="roundRect">
            <a:avLst>
              <a:gd name="adj" fmla="val 137435"/>
            </a:avLst>
          </a:prstGeom>
          <a:solidFill>
            <a:srgbClr val="4A6B6A"/>
          </a:solidFill>
          <a:ln/>
        </p:spPr>
      </p:sp>
      <p:sp>
        <p:nvSpPr>
          <p:cNvPr id="15" name="Shape 13"/>
          <p:cNvSpPr/>
          <p:nvPr/>
        </p:nvSpPr>
        <p:spPr>
          <a:xfrm>
            <a:off x="4424735" y="2741637"/>
            <a:ext cx="294531" cy="294531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16" name="Text 14"/>
          <p:cNvSpPr/>
          <p:nvPr/>
        </p:nvSpPr>
        <p:spPr>
          <a:xfrm>
            <a:off x="4479615" y="2773412"/>
            <a:ext cx="184770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2377380" y="2786583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II–III квартал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523577" y="3057599"/>
            <a:ext cx="3393877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Организация симуляционных площадок в 4 регионах. Разработка и утверждение клинических протоколов.</a:t>
            </a:r>
            <a:endParaRPr lang="en-US" sz="1000" dirty="0"/>
          </a:p>
        </p:txBody>
      </p:sp>
      <p:sp>
        <p:nvSpPr>
          <p:cNvPr id="19" name="Shape 17"/>
          <p:cNvSpPr/>
          <p:nvPr/>
        </p:nvSpPr>
        <p:spPr>
          <a:xfrm>
            <a:off x="4704978" y="3589437"/>
            <a:ext cx="392683" cy="14288"/>
          </a:xfrm>
          <a:prstGeom prst="roundRect">
            <a:avLst>
              <a:gd name="adj" fmla="val 137435"/>
            </a:avLst>
          </a:prstGeom>
          <a:solidFill>
            <a:srgbClr val="4A6B6A"/>
          </a:solidFill>
          <a:ln/>
        </p:spPr>
      </p:sp>
      <p:sp>
        <p:nvSpPr>
          <p:cNvPr id="20" name="Shape 18"/>
          <p:cNvSpPr/>
          <p:nvPr/>
        </p:nvSpPr>
        <p:spPr>
          <a:xfrm>
            <a:off x="4424735" y="3449315"/>
            <a:ext cx="294531" cy="294531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</p:sp>
      <p:sp>
        <p:nvSpPr>
          <p:cNvPr id="21" name="Text 19"/>
          <p:cNvSpPr/>
          <p:nvPr/>
        </p:nvSpPr>
        <p:spPr>
          <a:xfrm>
            <a:off x="4479615" y="3481090"/>
            <a:ext cx="184770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1450" dirty="0"/>
          </a:p>
        </p:txBody>
      </p:sp>
      <p:sp>
        <p:nvSpPr>
          <p:cNvPr id="22" name="Text 20"/>
          <p:cNvSpPr/>
          <p:nvPr/>
        </p:nvSpPr>
        <p:spPr>
          <a:xfrm>
            <a:off x="5226546" y="3494261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III–IV квартал</a:t>
            </a:r>
            <a:endParaRPr lang="en-US" sz="1200" dirty="0"/>
          </a:p>
        </p:txBody>
      </p:sp>
      <p:sp>
        <p:nvSpPr>
          <p:cNvPr id="23" name="Text 21"/>
          <p:cNvSpPr/>
          <p:nvPr/>
        </p:nvSpPr>
        <p:spPr>
          <a:xfrm>
            <a:off x="5226546" y="3765277"/>
            <a:ext cx="3393877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Пилотное внедрение модуля ДПО. 100% допуск пилотной группы. Лицензирование 3–5 программ ДПО на регион.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0910" y="382191"/>
            <a:ext cx="4006453" cy="36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Календарный план: 2027 год</a:t>
            </a:r>
            <a:endParaRPr lang="en-US" sz="2250" dirty="0"/>
          </a:p>
        </p:txBody>
      </p:sp>
      <p:sp>
        <p:nvSpPr>
          <p:cNvPr id="4" name="Shape 1"/>
          <p:cNvSpPr/>
          <p:nvPr/>
        </p:nvSpPr>
        <p:spPr>
          <a:xfrm>
            <a:off x="490910" y="915739"/>
            <a:ext cx="4733181" cy="875109"/>
          </a:xfrm>
          <a:prstGeom prst="roundRect">
            <a:avLst>
              <a:gd name="adj" fmla="val 2104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613618" y="1038448"/>
            <a:ext cx="1612702" cy="180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Масштабное обучение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613618" y="1287884"/>
            <a:ext cx="4487763" cy="380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I–III кв.: подготовка </a:t>
            </a:r>
            <a:r>
              <a:rPr lang="en-US" sz="9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5 000+ специалистов</a:t>
            </a: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— хирургов, анестезиологов-реаниматологов и операционных сестёр в региональных центрах ДПО.</a:t>
            </a:r>
            <a:endParaRPr lang="en-US" sz="950" dirty="0"/>
          </a:p>
        </p:txBody>
      </p:sp>
      <p:sp>
        <p:nvSpPr>
          <p:cNvPr id="7" name="Shape 4"/>
          <p:cNvSpPr/>
          <p:nvPr/>
        </p:nvSpPr>
        <p:spPr>
          <a:xfrm>
            <a:off x="490910" y="1905893"/>
            <a:ext cx="4733181" cy="875109"/>
          </a:xfrm>
          <a:prstGeom prst="roundRect">
            <a:avLst>
              <a:gd name="adj" fmla="val 2104"/>
            </a:avLst>
          </a:prstGeom>
          <a:solidFill>
            <a:srgbClr val="315251"/>
          </a:solidFill>
          <a:ln/>
        </p:spPr>
      </p:sp>
      <p:sp>
        <p:nvSpPr>
          <p:cNvPr id="8" name="Text 5"/>
          <p:cNvSpPr/>
          <p:nvPr/>
        </p:nvSpPr>
        <p:spPr>
          <a:xfrm>
            <a:off x="613618" y="2028602"/>
            <a:ext cx="1443856" cy="180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Протоколы и ERAS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613618" y="2278038"/>
            <a:ext cx="4487763" cy="380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I–II кв.: полное внедрение клинических протоколов и ERAS-подходов во всех профильных отделениях — </a:t>
            </a:r>
            <a:r>
              <a:rPr lang="en-US" sz="9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100% охват</a:t>
            </a: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490910" y="2896046"/>
            <a:ext cx="4733181" cy="875109"/>
          </a:xfrm>
          <a:prstGeom prst="roundRect">
            <a:avLst>
              <a:gd name="adj" fmla="val 2104"/>
            </a:avLst>
          </a:prstGeom>
          <a:solidFill>
            <a:srgbClr val="315251"/>
          </a:solidFill>
          <a:ln/>
        </p:spPr>
      </p:sp>
      <p:sp>
        <p:nvSpPr>
          <p:cNvPr id="11" name="Text 8"/>
          <p:cNvSpPr/>
          <p:nvPr/>
        </p:nvSpPr>
        <p:spPr>
          <a:xfrm>
            <a:off x="613618" y="3018755"/>
            <a:ext cx="1443856" cy="180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Оборудование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613618" y="3268191"/>
            <a:ext cx="4487763" cy="380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 течение года: закупка УЗ-аспираторов, интраоперационных холангиографов, 4K-оптики и диссекторов. Цель — </a:t>
            </a:r>
            <a:r>
              <a:rPr lang="en-US" sz="95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80% оснащённости</a:t>
            </a: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950" dirty="0"/>
          </a:p>
        </p:txBody>
      </p:sp>
      <p:sp>
        <p:nvSpPr>
          <p:cNvPr id="13" name="Shape 10"/>
          <p:cNvSpPr/>
          <p:nvPr/>
        </p:nvSpPr>
        <p:spPr>
          <a:xfrm>
            <a:off x="490910" y="3886200"/>
            <a:ext cx="4733181" cy="875109"/>
          </a:xfrm>
          <a:prstGeom prst="roundRect">
            <a:avLst>
              <a:gd name="adj" fmla="val 2104"/>
            </a:avLst>
          </a:prstGeom>
          <a:solidFill>
            <a:srgbClr val="315251"/>
          </a:solidFill>
          <a:ln/>
        </p:spPr>
      </p:sp>
      <p:sp>
        <p:nvSpPr>
          <p:cNvPr id="14" name="Text 11"/>
          <p:cNvSpPr/>
          <p:nvPr/>
        </p:nvSpPr>
        <p:spPr>
          <a:xfrm>
            <a:off x="613618" y="4008909"/>
            <a:ext cx="1695822" cy="180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Телемедицина и анализ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13618" y="4258345"/>
            <a:ext cx="4487763" cy="380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Ежеквартальные межрегиональные консилиумы. III кв.: промежуточный аналитический доклад «до/после» по летальности и R0-резекциям.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5392" y="477366"/>
            <a:ext cx="4220766" cy="378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Календарный план: 2028 год</a:t>
            </a:r>
            <a:endParaRPr lang="en-US" sz="2350" dirty="0"/>
          </a:p>
        </p:txBody>
      </p:sp>
      <p:sp>
        <p:nvSpPr>
          <p:cNvPr id="3" name="Shape 1"/>
          <p:cNvSpPr/>
          <p:nvPr/>
        </p:nvSpPr>
        <p:spPr>
          <a:xfrm>
            <a:off x="708645" y="1432173"/>
            <a:ext cx="3799880" cy="128811"/>
          </a:xfrm>
          <a:prstGeom prst="roundRect">
            <a:avLst>
              <a:gd name="adj" fmla="val 15006"/>
            </a:avLst>
          </a:prstGeom>
          <a:solidFill>
            <a:srgbClr val="315251"/>
          </a:solidFill>
          <a:ln/>
        </p:spPr>
      </p:sp>
      <p:sp>
        <p:nvSpPr>
          <p:cNvPr id="4" name="Shape 2"/>
          <p:cNvSpPr/>
          <p:nvPr/>
        </p:nvSpPr>
        <p:spPr>
          <a:xfrm>
            <a:off x="515392" y="1303251"/>
            <a:ext cx="386581" cy="386581"/>
          </a:xfrm>
          <a:prstGeom prst="roundRect">
            <a:avLst>
              <a:gd name="adj" fmla="val 73917"/>
            </a:avLst>
          </a:prstGeom>
          <a:solidFill>
            <a:srgbClr val="31525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2056" y="1399915"/>
            <a:ext cx="193253" cy="19325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44203" y="1816671"/>
            <a:ext cx="2274168" cy="189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I–II квартал: Продвинутое ДПО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644203" y="2082180"/>
            <a:ext cx="3735586" cy="61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Расширение программ до уровня сложных резекций, сосудистой реконструкции и комбинированных вмешательств. Охват — 30% выпускников базового модуля.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4828654" y="1238920"/>
            <a:ext cx="3799880" cy="128811"/>
          </a:xfrm>
          <a:prstGeom prst="roundRect">
            <a:avLst>
              <a:gd name="adj" fmla="val 15006"/>
            </a:avLst>
          </a:prstGeom>
          <a:solidFill>
            <a:srgbClr val="315251"/>
          </a:solidFill>
          <a:ln/>
        </p:spPr>
      </p:sp>
      <p:sp>
        <p:nvSpPr>
          <p:cNvPr id="9" name="Shape 6"/>
          <p:cNvSpPr/>
          <p:nvPr/>
        </p:nvSpPr>
        <p:spPr>
          <a:xfrm>
            <a:off x="4635401" y="1109997"/>
            <a:ext cx="386581" cy="386581"/>
          </a:xfrm>
          <a:prstGeom prst="roundRect">
            <a:avLst>
              <a:gd name="adj" fmla="val 73917"/>
            </a:avLst>
          </a:prstGeom>
          <a:solidFill>
            <a:srgbClr val="3152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32065" y="1206661"/>
            <a:ext cx="193253" cy="19325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764212" y="1623417"/>
            <a:ext cx="3336875" cy="189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II–III квартал: Аудит симуляционных центров</a:t>
            </a:r>
            <a:endParaRPr lang="en-US" sz="1150" dirty="0"/>
          </a:p>
        </p:txBody>
      </p:sp>
      <p:sp>
        <p:nvSpPr>
          <p:cNvPr id="12" name="Text 8"/>
          <p:cNvSpPr/>
          <p:nvPr/>
        </p:nvSpPr>
        <p:spPr>
          <a:xfrm>
            <a:off x="4764212" y="1888927"/>
            <a:ext cx="3735586" cy="61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Оценка эффективности симуляционных площадок и корректировка учебных планов на основе анализа осложнений.</a:t>
            </a:r>
            <a:endParaRPr lang="en-US" sz="1000" dirty="0"/>
          </a:p>
        </p:txBody>
      </p:sp>
      <p:sp>
        <p:nvSpPr>
          <p:cNvPr id="13" name="Shape 9"/>
          <p:cNvSpPr/>
          <p:nvPr/>
        </p:nvSpPr>
        <p:spPr>
          <a:xfrm>
            <a:off x="708645" y="3273623"/>
            <a:ext cx="3799880" cy="128811"/>
          </a:xfrm>
          <a:prstGeom prst="roundRect">
            <a:avLst>
              <a:gd name="adj" fmla="val 15006"/>
            </a:avLst>
          </a:prstGeom>
          <a:solidFill>
            <a:srgbClr val="315251"/>
          </a:solidFill>
          <a:ln/>
        </p:spPr>
      </p:sp>
      <p:sp>
        <p:nvSpPr>
          <p:cNvPr id="14" name="Shape 10"/>
          <p:cNvSpPr/>
          <p:nvPr/>
        </p:nvSpPr>
        <p:spPr>
          <a:xfrm>
            <a:off x="515392" y="3144701"/>
            <a:ext cx="386581" cy="386581"/>
          </a:xfrm>
          <a:prstGeom prst="roundRect">
            <a:avLst>
              <a:gd name="adj" fmla="val 73917"/>
            </a:avLst>
          </a:prstGeom>
          <a:solidFill>
            <a:srgbClr val="315251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2056" y="3241365"/>
            <a:ext cx="193253" cy="19325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644203" y="3658121"/>
            <a:ext cx="2625998" cy="189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III–IV квартал: Сеть наставничества</a:t>
            </a:r>
            <a:endParaRPr lang="en-US" sz="1150" dirty="0"/>
          </a:p>
        </p:txBody>
      </p:sp>
      <p:sp>
        <p:nvSpPr>
          <p:cNvPr id="17" name="Text 12"/>
          <p:cNvSpPr/>
          <p:nvPr/>
        </p:nvSpPr>
        <p:spPr>
          <a:xfrm>
            <a:off x="644203" y="3923630"/>
            <a:ext cx="3735586" cy="61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Формирование региональной сети центров наставничества и экспертизы по гепатобилиарной хирургии.</a:t>
            </a:r>
            <a:endParaRPr lang="en-US" sz="1000" dirty="0"/>
          </a:p>
        </p:txBody>
      </p:sp>
      <p:sp>
        <p:nvSpPr>
          <p:cNvPr id="18" name="Shape 13"/>
          <p:cNvSpPr/>
          <p:nvPr/>
        </p:nvSpPr>
        <p:spPr>
          <a:xfrm>
            <a:off x="4828654" y="3080370"/>
            <a:ext cx="3799880" cy="128811"/>
          </a:xfrm>
          <a:prstGeom prst="roundRect">
            <a:avLst>
              <a:gd name="adj" fmla="val 15006"/>
            </a:avLst>
          </a:prstGeom>
          <a:solidFill>
            <a:srgbClr val="315251"/>
          </a:solidFill>
          <a:ln/>
        </p:spPr>
      </p:sp>
      <p:sp>
        <p:nvSpPr>
          <p:cNvPr id="19" name="Shape 14"/>
          <p:cNvSpPr/>
          <p:nvPr/>
        </p:nvSpPr>
        <p:spPr>
          <a:xfrm>
            <a:off x="4635401" y="2951448"/>
            <a:ext cx="386581" cy="386581"/>
          </a:xfrm>
          <a:prstGeom prst="roundRect">
            <a:avLst>
              <a:gd name="adj" fmla="val 73917"/>
            </a:avLst>
          </a:prstGeom>
          <a:solidFill>
            <a:srgbClr val="315251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732065" y="3048112"/>
            <a:ext cx="193253" cy="19325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4764212" y="3464868"/>
            <a:ext cx="2020044" cy="189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IV квартал: Итоговый отчёт</a:t>
            </a:r>
            <a:endParaRPr lang="en-US" sz="1150" dirty="0"/>
          </a:p>
        </p:txBody>
      </p:sp>
      <p:sp>
        <p:nvSpPr>
          <p:cNvPr id="22" name="Text 16"/>
          <p:cNvSpPr/>
          <p:nvPr/>
        </p:nvSpPr>
        <p:spPr>
          <a:xfrm>
            <a:off x="4764212" y="3730377"/>
            <a:ext cx="3735586" cy="61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Публикация результатов, утверждение стратегии пролонгации на 2029–2031 гг., отчёт в федеральные органы.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755</Words>
  <Application>Microsoft Office PowerPoint</Application>
  <PresentationFormat>Экран (16:9)</PresentationFormat>
  <Paragraphs>101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Quattrocento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DELL</cp:lastModifiedBy>
  <cp:revision>2</cp:revision>
  <dcterms:created xsi:type="dcterms:W3CDTF">2026-05-14T06:47:38Z</dcterms:created>
  <dcterms:modified xsi:type="dcterms:W3CDTF">2026-05-15T13:06:06Z</dcterms:modified>
</cp:coreProperties>
</file>